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9" r:id="rId4"/>
    <p:sldId id="257" r:id="rId5"/>
    <p:sldId id="263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11/6/2014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11/6/2014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5105281"/>
            <a:ext cx="7772400" cy="1463040"/>
          </a:xfrm>
        </p:spPr>
        <p:txBody>
          <a:bodyPr>
            <a:noAutofit/>
          </a:bodyPr>
          <a:lstStyle/>
          <a:p>
            <a:r>
              <a:rPr lang="en-US" sz="11500" dirty="0" smtClean="0"/>
              <a:t>Rubric time!</a:t>
            </a:r>
            <a:endParaRPr lang="en-US" sz="11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3925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math-worksheet.org/images/geometry/Congruent-Triangles-Exterior-Angle-Theorem-Mediu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8" t="6993" r="8893" b="30860"/>
          <a:stretch/>
        </p:blipFill>
        <p:spPr bwMode="auto">
          <a:xfrm>
            <a:off x="2253176" y="-14068"/>
            <a:ext cx="2848707" cy="1812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681" y="122264"/>
            <a:ext cx="3815157" cy="886265"/>
          </a:xfrm>
        </p:spPr>
        <p:txBody>
          <a:bodyPr>
            <a:normAutofit fontScale="90000"/>
          </a:bodyPr>
          <a:lstStyle/>
          <a:p>
            <a:r>
              <a:rPr lang="en-US" sz="6600" dirty="0" smtClean="0"/>
              <a:t>Exemplar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6" y="1739980"/>
            <a:ext cx="12051323" cy="5045450"/>
          </a:xfrm>
        </p:spPr>
        <p:txBody>
          <a:bodyPr>
            <a:normAutofit/>
          </a:bodyPr>
          <a:lstStyle/>
          <a:p>
            <a:r>
              <a:rPr lang="en-US" sz="2800" b="1" i="1" dirty="0" smtClean="0"/>
              <a:t>Is </a:t>
            </a:r>
            <a:r>
              <a:rPr lang="en-US" sz="2800" b="1" i="1" dirty="0"/>
              <a:t>there a relationship between </a:t>
            </a:r>
            <a:r>
              <a:rPr lang="en-US" sz="2800" b="1" i="1" dirty="0" smtClean="0"/>
              <a:t>the marked angles? If </a:t>
            </a:r>
            <a:r>
              <a:rPr lang="en-US" sz="2800" b="1" i="1" dirty="0"/>
              <a:t>so, what is it? If not, what </a:t>
            </a:r>
            <a:r>
              <a:rPr lang="en-US" sz="2800" b="1" i="1" dirty="0" smtClean="0"/>
              <a:t>are the characteristics of the angles that are marked?</a:t>
            </a:r>
            <a:endParaRPr lang="en-US" sz="2800" dirty="0" smtClean="0"/>
          </a:p>
          <a:p>
            <a:r>
              <a:rPr lang="en-US" sz="2600" dirty="0" smtClean="0"/>
              <a:t>There </a:t>
            </a:r>
            <a:r>
              <a:rPr lang="en-US" sz="2600" b="1" u="sng" dirty="0" smtClean="0"/>
              <a:t>is</a:t>
            </a:r>
            <a:r>
              <a:rPr lang="en-US" sz="2600" dirty="0" smtClean="0"/>
              <a:t> a relationship between all the marked angle. The sum of the  interior angles of   a triangle is 180 degrees. In the triangle shown, angle U, angle V, and angle UTV are supplementary, meaning they have a sum of 180 degrees, because they are interior angles of a triangle. Therefore, angle UTV is supplementary with angle U and angle V. </a:t>
            </a:r>
            <a:br>
              <a:rPr lang="en-US" sz="2600" dirty="0" smtClean="0"/>
            </a:br>
            <a:r>
              <a:rPr lang="en-US" sz="2600" dirty="0" smtClean="0"/>
              <a:t>A </a:t>
            </a:r>
            <a:r>
              <a:rPr lang="en-US" sz="2600" dirty="0"/>
              <a:t>straight line also has a measure of 180 degrees. </a:t>
            </a:r>
            <a:r>
              <a:rPr lang="en-US" sz="2600" dirty="0" smtClean="0"/>
              <a:t>Because BTV is a straight line with ray TU intersecting it, angle UTV is also supplementary with angle UTB. The angle addition postulate means that if </a:t>
            </a:r>
            <a:r>
              <a:rPr lang="en-US" sz="2600" dirty="0" smtClean="0">
                <a:sym typeface="Symbol" panose="05050102010706020507" pitchFamily="18" charset="2"/>
              </a:rPr>
              <a:t></a:t>
            </a:r>
            <a:r>
              <a:rPr lang="en-US" sz="2600" dirty="0" smtClean="0"/>
              <a:t>UTV + </a:t>
            </a:r>
            <a:r>
              <a:rPr lang="en-US" sz="2600" dirty="0" smtClean="0">
                <a:sym typeface="Symbol" panose="05050102010706020507" pitchFamily="18" charset="2"/>
              </a:rPr>
              <a:t></a:t>
            </a:r>
            <a:r>
              <a:rPr lang="en-US" sz="2600" dirty="0" smtClean="0"/>
              <a:t>U + </a:t>
            </a:r>
            <a:r>
              <a:rPr lang="en-US" sz="2600" dirty="0" smtClean="0">
                <a:sym typeface="Symbol" panose="05050102010706020507" pitchFamily="18" charset="2"/>
              </a:rPr>
              <a:t></a:t>
            </a:r>
            <a:r>
              <a:rPr lang="en-US" sz="2600" dirty="0" smtClean="0"/>
              <a:t>V = </a:t>
            </a:r>
            <a:r>
              <a:rPr lang="en-US" sz="2600" dirty="0" smtClean="0">
                <a:sym typeface="Symbol" panose="05050102010706020507" pitchFamily="18" charset="2"/>
              </a:rPr>
              <a:t>UTV + UTB. If UTB is subtracted from both sides, this shows that the relationship between the marked angles is that </a:t>
            </a:r>
            <a:br>
              <a:rPr lang="en-US" sz="2600" dirty="0" smtClean="0">
                <a:sym typeface="Symbol" panose="05050102010706020507" pitchFamily="18" charset="2"/>
              </a:rPr>
            </a:br>
            <a:r>
              <a:rPr lang="en-US" sz="2600" dirty="0" smtClean="0">
                <a:sym typeface="Symbol" panose="05050102010706020507" pitchFamily="18" charset="2"/>
              </a:rPr>
              <a:t>BTU = U + V. This proves that the relationship between the marked angles is that </a:t>
            </a:r>
            <a:br>
              <a:rPr lang="en-US" sz="2600" dirty="0" smtClean="0">
                <a:sym typeface="Symbol" panose="05050102010706020507" pitchFamily="18" charset="2"/>
              </a:rPr>
            </a:br>
            <a:r>
              <a:rPr lang="en-US" sz="2600" dirty="0" smtClean="0">
                <a:sym typeface="Symbol" panose="05050102010706020507" pitchFamily="18" charset="2"/>
              </a:rPr>
              <a:t>the </a:t>
            </a:r>
            <a:r>
              <a:rPr lang="en-US" sz="2600" b="1" u="sng" dirty="0" smtClean="0">
                <a:sym typeface="Symbol" panose="05050102010706020507" pitchFamily="18" charset="2"/>
              </a:rPr>
              <a:t>exterior angle</a:t>
            </a:r>
            <a:r>
              <a:rPr lang="en-US" sz="2600" dirty="0" smtClean="0">
                <a:sym typeface="Symbol" panose="05050102010706020507" pitchFamily="18" charset="2"/>
              </a:rPr>
              <a:t> (BTU) </a:t>
            </a:r>
            <a:r>
              <a:rPr lang="en-US" sz="2600" b="1" dirty="0" smtClean="0">
                <a:sym typeface="Symbol" panose="05050102010706020507" pitchFamily="18" charset="2"/>
              </a:rPr>
              <a:t>equals the </a:t>
            </a:r>
            <a:r>
              <a:rPr lang="en-US" sz="2600" b="1" u="sng" dirty="0" smtClean="0">
                <a:sym typeface="Symbol" panose="05050102010706020507" pitchFamily="18" charset="2"/>
              </a:rPr>
              <a:t>sum of the opposite interior angles</a:t>
            </a:r>
            <a:r>
              <a:rPr lang="en-US" sz="2600" dirty="0" smtClean="0">
                <a:sym typeface="Symbol" panose="05050102010706020507" pitchFamily="18" charset="2"/>
              </a:rPr>
              <a:t> (U &amp; V).</a:t>
            </a:r>
            <a:endParaRPr lang="en-US" sz="2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7256" t="33319" r="38251" b="45720"/>
          <a:stretch/>
        </p:blipFill>
        <p:spPr>
          <a:xfrm>
            <a:off x="5101883" y="0"/>
            <a:ext cx="7090117" cy="153337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086600" y="1008529"/>
            <a:ext cx="1976718" cy="26894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Angles of a triangle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423400" y="1008529"/>
            <a:ext cx="1976718" cy="26894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Angles of a triangle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320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5119795"/>
            <a:ext cx="7772400" cy="1463040"/>
          </a:xfrm>
        </p:spPr>
        <p:txBody>
          <a:bodyPr>
            <a:noAutofit/>
          </a:bodyPr>
          <a:lstStyle/>
          <a:p>
            <a:r>
              <a:rPr lang="en-US" sz="11500" dirty="0" smtClean="0"/>
              <a:t>Turnitin.com</a:t>
            </a:r>
            <a:endParaRPr lang="en-US" sz="11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5003679"/>
            <a:ext cx="3200400" cy="1463040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  <a:spcAft>
                <a:spcPts val="0"/>
              </a:spcAft>
            </a:pPr>
            <a:r>
              <a:rPr lang="en-US" sz="3200" dirty="0" smtClean="0"/>
              <a:t>Because even Mathematicians </a:t>
            </a:r>
            <a:r>
              <a:rPr lang="en-US" sz="3200" dirty="0" err="1" smtClean="0"/>
              <a:t>gotta</a:t>
            </a:r>
            <a:r>
              <a:rPr lang="en-US" sz="3200" dirty="0" smtClean="0"/>
              <a:t> write.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4775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1500" dirty="0" smtClean="0"/>
              <a:t>Period 1 details</a:t>
            </a:r>
            <a:endParaRPr lang="en-US" sz="11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815353"/>
            <a:ext cx="10392425" cy="402336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 smtClean="0"/>
              <a:t>Write this down! </a:t>
            </a:r>
            <a:r>
              <a:rPr lang="en-US" sz="2800" dirty="0" smtClean="0">
                <a:latin typeface="Arial Narrow" panose="020B0606020202030204" pitchFamily="34" charset="0"/>
              </a:rPr>
              <a:t>(In your agenda &amp;/or on your assignment sheet)</a:t>
            </a:r>
            <a:endParaRPr lang="en-US" sz="1600" dirty="0"/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dirty="0" smtClean="0"/>
              <a:t>Class ID: </a:t>
            </a:r>
            <a:r>
              <a:rPr lang="en-US" sz="9600" b="1" dirty="0" smtClean="0"/>
              <a:t>9015803</a:t>
            </a:r>
            <a:endParaRPr lang="en-US" sz="4000" b="1" dirty="0" smtClean="0"/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dirty="0" smtClean="0"/>
              <a:t>Enrollment Password: </a:t>
            </a:r>
            <a:r>
              <a:rPr lang="en-US" sz="9600" b="1" dirty="0"/>
              <a:t>Geo2014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16839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1500" dirty="0" smtClean="0"/>
              <a:t>Period 3 details</a:t>
            </a:r>
            <a:endParaRPr lang="en-US" sz="11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815353"/>
            <a:ext cx="10392425" cy="402336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 smtClean="0"/>
              <a:t>Write this down! </a:t>
            </a:r>
            <a:r>
              <a:rPr lang="en-US" sz="2800" dirty="0" smtClean="0">
                <a:latin typeface="Arial Narrow" panose="020B0606020202030204" pitchFamily="34" charset="0"/>
              </a:rPr>
              <a:t>(In your agenda &amp;/or on your assignment sheet)</a:t>
            </a:r>
            <a:endParaRPr lang="en-US" sz="1600" dirty="0"/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dirty="0" smtClean="0"/>
              <a:t>Class ID: </a:t>
            </a:r>
            <a:r>
              <a:rPr lang="en-US" sz="9600" b="1" dirty="0" smtClean="0"/>
              <a:t>9016891</a:t>
            </a:r>
            <a:endParaRPr lang="en-US" sz="4000" b="1" dirty="0" smtClean="0"/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dirty="0" smtClean="0"/>
              <a:t>Enrollment Password: </a:t>
            </a:r>
            <a:r>
              <a:rPr lang="en-US" sz="9600" b="1" dirty="0"/>
              <a:t>Geo2014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68177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1500" dirty="0" smtClean="0"/>
              <a:t>Period 4 details</a:t>
            </a:r>
            <a:endParaRPr lang="en-US" sz="11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815353"/>
            <a:ext cx="10392425" cy="402336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 smtClean="0"/>
              <a:t>Write this down! </a:t>
            </a:r>
            <a:r>
              <a:rPr lang="en-US" sz="2800" dirty="0" smtClean="0">
                <a:latin typeface="Arial Narrow" panose="020B0606020202030204" pitchFamily="34" charset="0"/>
              </a:rPr>
              <a:t>(In your agenda &amp;/or on your assignment sheet)</a:t>
            </a:r>
            <a:endParaRPr lang="en-US" sz="1600" dirty="0"/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dirty="0" smtClean="0"/>
              <a:t>Class ID: </a:t>
            </a:r>
            <a:r>
              <a:rPr lang="en-US" sz="9600" b="1" dirty="0" smtClean="0"/>
              <a:t>9016895</a:t>
            </a:r>
            <a:endParaRPr lang="en-US" sz="4000" b="1" dirty="0" smtClean="0"/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dirty="0" smtClean="0"/>
              <a:t>Enrollment Password: </a:t>
            </a:r>
            <a:r>
              <a:rPr lang="en-US" sz="9600" b="1" dirty="0"/>
              <a:t>Geo2014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34660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1500" dirty="0" smtClean="0"/>
              <a:t>Period 5 details</a:t>
            </a:r>
            <a:endParaRPr lang="en-US" sz="11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815353"/>
            <a:ext cx="10392425" cy="402336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dirty="0" smtClean="0"/>
              <a:t>Write this down! </a:t>
            </a:r>
            <a:r>
              <a:rPr lang="en-US" sz="2800" dirty="0" smtClean="0">
                <a:latin typeface="Arial Narrow" panose="020B0606020202030204" pitchFamily="34" charset="0"/>
              </a:rPr>
              <a:t>(In your agenda &amp;/or on your assignment sheet)</a:t>
            </a:r>
            <a:endParaRPr lang="en-US" sz="1600" dirty="0"/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dirty="0" smtClean="0"/>
              <a:t>Class ID: </a:t>
            </a:r>
            <a:r>
              <a:rPr lang="en-US" sz="9600" b="1" dirty="0" smtClean="0"/>
              <a:t>9016899</a:t>
            </a:r>
            <a:endParaRPr lang="en-US" sz="4000" b="1" dirty="0" smtClean="0"/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dirty="0" smtClean="0"/>
              <a:t>Enrollment Password: </a:t>
            </a:r>
            <a:r>
              <a:rPr lang="en-US" sz="9600" b="1" dirty="0"/>
              <a:t>Geo2014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82519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189</TotalTime>
  <Words>226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Arial Narrow</vt:lpstr>
      <vt:lpstr>Symbol</vt:lpstr>
      <vt:lpstr>Tw Cen MT</vt:lpstr>
      <vt:lpstr>Tw Cen MT Condensed</vt:lpstr>
      <vt:lpstr>Wingdings 3</vt:lpstr>
      <vt:lpstr>Integral</vt:lpstr>
      <vt:lpstr>Rubric time!</vt:lpstr>
      <vt:lpstr>Exemplar:</vt:lpstr>
      <vt:lpstr>Turnitin.com</vt:lpstr>
      <vt:lpstr>Period 1 details</vt:lpstr>
      <vt:lpstr>Period 3 details</vt:lpstr>
      <vt:lpstr>Period 4 details</vt:lpstr>
      <vt:lpstr>Period 5 details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Turnitin.com</dc:title>
  <dc:creator>Tienou-Gustafson, Darrell</dc:creator>
  <cp:lastModifiedBy>Tienou-Gustafson, Darrell</cp:lastModifiedBy>
  <cp:revision>11</cp:revision>
  <dcterms:created xsi:type="dcterms:W3CDTF">2014-11-06T14:38:38Z</dcterms:created>
  <dcterms:modified xsi:type="dcterms:W3CDTF">2014-11-06T17:48:31Z</dcterms:modified>
</cp:coreProperties>
</file>